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2" r:id="rId4"/>
    <p:sldId id="257" r:id="rId5"/>
    <p:sldId id="271" r:id="rId6"/>
    <p:sldId id="272" r:id="rId7"/>
    <p:sldId id="273" r:id="rId8"/>
    <p:sldId id="274" r:id="rId9"/>
    <p:sldId id="267" r:id="rId10"/>
    <p:sldId id="269" r:id="rId11"/>
    <p:sldId id="268" r:id="rId12"/>
    <p:sldId id="270" r:id="rId13"/>
    <p:sldId id="26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qSWupzU3ywb5CYNeoJlf67o0O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7F5"/>
    <a:srgbClr val="FD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216BBC-6247-43E4-8042-C8438354C26F}">
  <a:tblStyle styleId="{BC216BBC-6247-43E4-8042-C8438354C26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74E03-7AB2-4BEC-8229-F60E17A1E10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FE659-B82B-42B0-8279-CC275D441A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 minimum </a:t>
          </a:r>
          <a:r>
            <a:rPr lang="en-US" b="1" i="0"/>
            <a:t>common standards</a:t>
          </a:r>
          <a:r>
            <a:rPr lang="en-US" b="0" i="0"/>
            <a:t> defining the role of National Focal Point</a:t>
          </a:r>
          <a:endParaRPr lang="en-US"/>
        </a:p>
      </dgm:t>
    </dgm:pt>
    <dgm:pt modelId="{A9EC653D-61AA-4B6C-BA39-7907C6CE8594}" type="parTrans" cxnId="{186F8302-7C4B-47B1-B9F5-4DEF15ED6C00}">
      <dgm:prSet/>
      <dgm:spPr/>
      <dgm:t>
        <a:bodyPr/>
        <a:lstStyle/>
        <a:p>
          <a:endParaRPr lang="en-US"/>
        </a:p>
      </dgm:t>
    </dgm:pt>
    <dgm:pt modelId="{F672B57F-A862-46C0-9673-CE8AC4EB92FE}" type="sibTrans" cxnId="{186F8302-7C4B-47B1-B9F5-4DEF15ED6C00}">
      <dgm:prSet/>
      <dgm:spPr/>
      <dgm:t>
        <a:bodyPr/>
        <a:lstStyle/>
        <a:p>
          <a:endParaRPr lang="en-US"/>
        </a:p>
      </dgm:t>
    </dgm:pt>
    <dgm:pt modelId="{1F0C7107-326C-48F7-9B9A-EC7A2A7732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Successful </a:t>
          </a:r>
          <a:r>
            <a:rPr lang="en-US" b="1" i="0"/>
            <a:t>implementation of the EU4Health </a:t>
          </a:r>
          <a:r>
            <a:rPr lang="en-US" b="0" i="0"/>
            <a:t>Programme at national level</a:t>
          </a:r>
          <a:endParaRPr lang="en-US"/>
        </a:p>
      </dgm:t>
    </dgm:pt>
    <dgm:pt modelId="{CFB19524-D5D0-4705-AEF0-C4DC8B96F858}" type="parTrans" cxnId="{EC499B92-69F6-4D3E-A758-34AD41A32235}">
      <dgm:prSet/>
      <dgm:spPr/>
      <dgm:t>
        <a:bodyPr/>
        <a:lstStyle/>
        <a:p>
          <a:endParaRPr lang="en-US"/>
        </a:p>
      </dgm:t>
    </dgm:pt>
    <dgm:pt modelId="{7C04DB38-347A-4E71-8874-E53527538E39}" type="sibTrans" cxnId="{EC499B92-69F6-4D3E-A758-34AD41A32235}">
      <dgm:prSet/>
      <dgm:spPr/>
      <dgm:t>
        <a:bodyPr/>
        <a:lstStyle/>
        <a:p>
          <a:endParaRPr lang="en-US"/>
        </a:p>
      </dgm:t>
    </dgm:pt>
    <dgm:pt modelId="{F25D5DAF-E131-4096-93E7-8F1BB6CDF8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Set shared </a:t>
          </a:r>
          <a:r>
            <a:rPr lang="en-US" b="1" i="0"/>
            <a:t>long-term goals and sustainable strategy</a:t>
          </a:r>
          <a:endParaRPr lang="en-US"/>
        </a:p>
      </dgm:t>
    </dgm:pt>
    <dgm:pt modelId="{4DACA2AE-CC11-4DFF-B13D-E1BC8017A609}" type="parTrans" cxnId="{68C0E24F-71EF-4C33-B205-A4F9806C7D3E}">
      <dgm:prSet/>
      <dgm:spPr/>
      <dgm:t>
        <a:bodyPr/>
        <a:lstStyle/>
        <a:p>
          <a:endParaRPr lang="en-US"/>
        </a:p>
      </dgm:t>
    </dgm:pt>
    <dgm:pt modelId="{CBEF1BC5-E6BC-4A3C-9689-EC9C87614A23}" type="sibTrans" cxnId="{68C0E24F-71EF-4C33-B205-A4F9806C7D3E}">
      <dgm:prSet/>
      <dgm:spPr/>
      <dgm:t>
        <a:bodyPr/>
        <a:lstStyle/>
        <a:p>
          <a:endParaRPr lang="en-US"/>
        </a:p>
      </dgm:t>
    </dgm:pt>
    <dgm:pt modelId="{9B273BDF-3315-45FA-8821-3D873BF9A1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 structured </a:t>
          </a:r>
          <a:r>
            <a:rPr lang="en-US" b="1" i="0"/>
            <a:t>synergy among NFPs</a:t>
          </a:r>
          <a:endParaRPr lang="en-US"/>
        </a:p>
      </dgm:t>
    </dgm:pt>
    <dgm:pt modelId="{5D8BA612-DD89-4750-9260-898D18C1E420}" type="parTrans" cxnId="{1017F086-1B8E-4446-AE7F-33BA575A19C7}">
      <dgm:prSet/>
      <dgm:spPr/>
      <dgm:t>
        <a:bodyPr/>
        <a:lstStyle/>
        <a:p>
          <a:endParaRPr lang="en-US"/>
        </a:p>
      </dgm:t>
    </dgm:pt>
    <dgm:pt modelId="{0B6AC26D-0048-479B-9681-3186C48B4AFB}" type="sibTrans" cxnId="{1017F086-1B8E-4446-AE7F-33BA575A19C7}">
      <dgm:prSet/>
      <dgm:spPr/>
      <dgm:t>
        <a:bodyPr/>
        <a:lstStyle/>
        <a:p>
          <a:endParaRPr lang="en-US"/>
        </a:p>
      </dgm:t>
    </dgm:pt>
    <dgm:pt modelId="{046B93D0-A80A-4C61-85D2-CEC6C3A4BF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Increased </a:t>
          </a:r>
          <a:r>
            <a:rPr lang="en-US" b="1" i="0"/>
            <a:t>sustainability of health systems</a:t>
          </a:r>
          <a:endParaRPr lang="en-US"/>
        </a:p>
      </dgm:t>
    </dgm:pt>
    <dgm:pt modelId="{FC8DBEDA-4EBE-41E7-9724-7F259C8DA85D}" type="parTrans" cxnId="{C8339AB2-359A-429D-AE8A-51914563116D}">
      <dgm:prSet/>
      <dgm:spPr/>
      <dgm:t>
        <a:bodyPr/>
        <a:lstStyle/>
        <a:p>
          <a:endParaRPr lang="en-US"/>
        </a:p>
      </dgm:t>
    </dgm:pt>
    <dgm:pt modelId="{59EFCE06-D065-427D-A811-CF1B8737B003}" type="sibTrans" cxnId="{C8339AB2-359A-429D-AE8A-51914563116D}">
      <dgm:prSet/>
      <dgm:spPr/>
      <dgm:t>
        <a:bodyPr/>
        <a:lstStyle/>
        <a:p>
          <a:endParaRPr lang="en-US"/>
        </a:p>
      </dgm:t>
    </dgm:pt>
    <dgm:pt modelId="{1A1B7A18-ECE9-4750-B6AD-DD04D9B239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Better </a:t>
          </a:r>
          <a:r>
            <a:rPr lang="en-US" b="1" i="0"/>
            <a:t>use of the new areas and instruments</a:t>
          </a:r>
          <a:r>
            <a:rPr lang="en-US" b="0" i="0"/>
            <a:t> </a:t>
          </a:r>
          <a:r>
            <a:rPr lang="en-US" b="1" i="0"/>
            <a:t>of the EU4Health </a:t>
          </a:r>
          <a:r>
            <a:rPr lang="en-US" b="0" i="0"/>
            <a:t>Programme</a:t>
          </a:r>
          <a:endParaRPr lang="en-US"/>
        </a:p>
      </dgm:t>
    </dgm:pt>
    <dgm:pt modelId="{9BEB43E3-C66A-481A-BD94-84446AC593A9}" type="parTrans" cxnId="{3CE1955C-09F0-4068-8457-0AE5F91D0284}">
      <dgm:prSet/>
      <dgm:spPr/>
      <dgm:t>
        <a:bodyPr/>
        <a:lstStyle/>
        <a:p>
          <a:endParaRPr lang="en-US"/>
        </a:p>
      </dgm:t>
    </dgm:pt>
    <dgm:pt modelId="{AE51FE81-B13F-4800-85BD-DB733A776FFB}" type="sibTrans" cxnId="{3CE1955C-09F0-4068-8457-0AE5F91D0284}">
      <dgm:prSet/>
      <dgm:spPr/>
      <dgm:t>
        <a:bodyPr/>
        <a:lstStyle/>
        <a:p>
          <a:endParaRPr lang="en-US"/>
        </a:p>
      </dgm:t>
    </dgm:pt>
    <dgm:pt modelId="{F1827597-9567-499E-9814-10476D536C09}" type="pres">
      <dgm:prSet presAssocID="{3BE74E03-7AB2-4BEC-8229-F60E17A1E103}" presName="root" presStyleCnt="0">
        <dgm:presLayoutVars>
          <dgm:dir/>
          <dgm:resizeHandles val="exact"/>
        </dgm:presLayoutVars>
      </dgm:prSet>
      <dgm:spPr/>
    </dgm:pt>
    <dgm:pt modelId="{32F47601-1CBA-47C8-AEAB-530143E7DC06}" type="pres">
      <dgm:prSet presAssocID="{3BBFE659-B82B-42B0-8279-CC275D441A57}" presName="compNode" presStyleCnt="0"/>
      <dgm:spPr/>
    </dgm:pt>
    <dgm:pt modelId="{080D0CE5-0253-49BD-8D19-7275EA7AC099}" type="pres">
      <dgm:prSet presAssocID="{3BBFE659-B82B-42B0-8279-CC275D441A5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6A0B4E7-68B2-4FA2-957F-B89F65313611}" type="pres">
      <dgm:prSet presAssocID="{3BBFE659-B82B-42B0-8279-CC275D441A57}" presName="spaceRect" presStyleCnt="0"/>
      <dgm:spPr/>
    </dgm:pt>
    <dgm:pt modelId="{6B9CA41D-F42B-4FD1-B060-E2DE8E5E8122}" type="pres">
      <dgm:prSet presAssocID="{3BBFE659-B82B-42B0-8279-CC275D441A57}" presName="textRect" presStyleLbl="revTx" presStyleIdx="0" presStyleCnt="6">
        <dgm:presLayoutVars>
          <dgm:chMax val="1"/>
          <dgm:chPref val="1"/>
        </dgm:presLayoutVars>
      </dgm:prSet>
      <dgm:spPr/>
    </dgm:pt>
    <dgm:pt modelId="{8FEFEC98-FBDC-4336-9299-0777369E1E35}" type="pres">
      <dgm:prSet presAssocID="{F672B57F-A862-46C0-9673-CE8AC4EB92FE}" presName="sibTrans" presStyleCnt="0"/>
      <dgm:spPr/>
    </dgm:pt>
    <dgm:pt modelId="{9F731521-34C6-4E37-A776-4A2846AC7164}" type="pres">
      <dgm:prSet presAssocID="{1F0C7107-326C-48F7-9B9A-EC7A2A77322A}" presName="compNode" presStyleCnt="0"/>
      <dgm:spPr/>
    </dgm:pt>
    <dgm:pt modelId="{75097636-F42F-4C92-A4B4-BD783230BBCF}" type="pres">
      <dgm:prSet presAssocID="{1F0C7107-326C-48F7-9B9A-EC7A2A77322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nco di controllo"/>
        </a:ext>
      </dgm:extLst>
    </dgm:pt>
    <dgm:pt modelId="{C6693AAC-4851-44CA-B243-61B9E6620B24}" type="pres">
      <dgm:prSet presAssocID="{1F0C7107-326C-48F7-9B9A-EC7A2A77322A}" presName="spaceRect" presStyleCnt="0"/>
      <dgm:spPr/>
    </dgm:pt>
    <dgm:pt modelId="{607A15A1-EE5D-4682-9E89-728434D6F39C}" type="pres">
      <dgm:prSet presAssocID="{1F0C7107-326C-48F7-9B9A-EC7A2A77322A}" presName="textRect" presStyleLbl="revTx" presStyleIdx="1" presStyleCnt="6">
        <dgm:presLayoutVars>
          <dgm:chMax val="1"/>
          <dgm:chPref val="1"/>
        </dgm:presLayoutVars>
      </dgm:prSet>
      <dgm:spPr/>
    </dgm:pt>
    <dgm:pt modelId="{A7216FF0-D05D-4AD1-8BBA-8905722DEE9B}" type="pres">
      <dgm:prSet presAssocID="{7C04DB38-347A-4E71-8874-E53527538E39}" presName="sibTrans" presStyleCnt="0"/>
      <dgm:spPr/>
    </dgm:pt>
    <dgm:pt modelId="{71A51918-926A-4725-BD57-DFD4DA254AF4}" type="pres">
      <dgm:prSet presAssocID="{F25D5DAF-E131-4096-93E7-8F1BB6CDF855}" presName="compNode" presStyleCnt="0"/>
      <dgm:spPr/>
    </dgm:pt>
    <dgm:pt modelId="{145C9AA2-E627-4E6A-9A67-F3142C40A708}" type="pres">
      <dgm:prSet presAssocID="{F25D5DAF-E131-4096-93E7-8F1BB6CDF85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362D2D98-669E-4460-9B8B-53B9C712492B}" type="pres">
      <dgm:prSet presAssocID="{F25D5DAF-E131-4096-93E7-8F1BB6CDF855}" presName="spaceRect" presStyleCnt="0"/>
      <dgm:spPr/>
    </dgm:pt>
    <dgm:pt modelId="{357F2663-4409-4B83-B5A4-8B113F25F100}" type="pres">
      <dgm:prSet presAssocID="{F25D5DAF-E131-4096-93E7-8F1BB6CDF855}" presName="textRect" presStyleLbl="revTx" presStyleIdx="2" presStyleCnt="6">
        <dgm:presLayoutVars>
          <dgm:chMax val="1"/>
          <dgm:chPref val="1"/>
        </dgm:presLayoutVars>
      </dgm:prSet>
      <dgm:spPr/>
    </dgm:pt>
    <dgm:pt modelId="{6CEA32E8-79D0-496A-981C-30EBD4015D2F}" type="pres">
      <dgm:prSet presAssocID="{CBEF1BC5-E6BC-4A3C-9689-EC9C87614A23}" presName="sibTrans" presStyleCnt="0"/>
      <dgm:spPr/>
    </dgm:pt>
    <dgm:pt modelId="{5A379DB1-7ECA-4F00-A39A-F21A07E71E12}" type="pres">
      <dgm:prSet presAssocID="{9B273BDF-3315-45FA-8821-3D873BF9A119}" presName="compNode" presStyleCnt="0"/>
      <dgm:spPr/>
    </dgm:pt>
    <dgm:pt modelId="{53F583F3-13D5-4F11-8B46-A3F9A0E09C7F}" type="pres">
      <dgm:prSet presAssocID="{9B273BDF-3315-45FA-8821-3D873BF9A11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5052AD4A-10FF-4D32-BCFB-522C55EB4123}" type="pres">
      <dgm:prSet presAssocID="{9B273BDF-3315-45FA-8821-3D873BF9A119}" presName="spaceRect" presStyleCnt="0"/>
      <dgm:spPr/>
    </dgm:pt>
    <dgm:pt modelId="{B73EEEB9-7DBF-4593-B434-29B383486264}" type="pres">
      <dgm:prSet presAssocID="{9B273BDF-3315-45FA-8821-3D873BF9A119}" presName="textRect" presStyleLbl="revTx" presStyleIdx="3" presStyleCnt="6">
        <dgm:presLayoutVars>
          <dgm:chMax val="1"/>
          <dgm:chPref val="1"/>
        </dgm:presLayoutVars>
      </dgm:prSet>
      <dgm:spPr/>
    </dgm:pt>
    <dgm:pt modelId="{1719651E-7CC4-4A1F-8CC9-2FC19F7F526B}" type="pres">
      <dgm:prSet presAssocID="{0B6AC26D-0048-479B-9681-3186C48B4AFB}" presName="sibTrans" presStyleCnt="0"/>
      <dgm:spPr/>
    </dgm:pt>
    <dgm:pt modelId="{71A827BA-9D26-4598-AAFB-27D49FE4C0EE}" type="pres">
      <dgm:prSet presAssocID="{046B93D0-A80A-4C61-85D2-CEC6C3A4BF4C}" presName="compNode" presStyleCnt="0"/>
      <dgm:spPr/>
    </dgm:pt>
    <dgm:pt modelId="{923D3CEA-6B07-4B52-A0CA-B882AAEE178E}" type="pres">
      <dgm:prSet presAssocID="{046B93D0-A80A-4C61-85D2-CEC6C3A4BF4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o"/>
        </a:ext>
      </dgm:extLst>
    </dgm:pt>
    <dgm:pt modelId="{7637F39C-C059-491C-87A4-902E1C1E2C46}" type="pres">
      <dgm:prSet presAssocID="{046B93D0-A80A-4C61-85D2-CEC6C3A4BF4C}" presName="spaceRect" presStyleCnt="0"/>
      <dgm:spPr/>
    </dgm:pt>
    <dgm:pt modelId="{6E6222DB-01A6-49DA-B1A0-CE446B538E43}" type="pres">
      <dgm:prSet presAssocID="{046B93D0-A80A-4C61-85D2-CEC6C3A4BF4C}" presName="textRect" presStyleLbl="revTx" presStyleIdx="4" presStyleCnt="6">
        <dgm:presLayoutVars>
          <dgm:chMax val="1"/>
          <dgm:chPref val="1"/>
        </dgm:presLayoutVars>
      </dgm:prSet>
      <dgm:spPr/>
    </dgm:pt>
    <dgm:pt modelId="{FDC123A6-BD12-4FAE-B0BF-EDF8DFF371B0}" type="pres">
      <dgm:prSet presAssocID="{59EFCE06-D065-427D-A811-CF1B8737B003}" presName="sibTrans" presStyleCnt="0"/>
      <dgm:spPr/>
    </dgm:pt>
    <dgm:pt modelId="{2C0BEABC-9D83-4951-88B6-C93FD67AF750}" type="pres">
      <dgm:prSet presAssocID="{1A1B7A18-ECE9-4750-B6AD-DD04D9B23959}" presName="compNode" presStyleCnt="0"/>
      <dgm:spPr/>
    </dgm:pt>
    <dgm:pt modelId="{08B07DEE-8C87-4E8B-AE1E-F7035AA962D5}" type="pres">
      <dgm:prSet presAssocID="{1A1B7A18-ECE9-4750-B6AD-DD04D9B239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2042995-B297-4CF6-8195-80C956A90B13}" type="pres">
      <dgm:prSet presAssocID="{1A1B7A18-ECE9-4750-B6AD-DD04D9B23959}" presName="spaceRect" presStyleCnt="0"/>
      <dgm:spPr/>
    </dgm:pt>
    <dgm:pt modelId="{2D12AC18-97EF-41EE-9D98-A26EF63CD391}" type="pres">
      <dgm:prSet presAssocID="{1A1B7A18-ECE9-4750-B6AD-DD04D9B239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86F8302-7C4B-47B1-B9F5-4DEF15ED6C00}" srcId="{3BE74E03-7AB2-4BEC-8229-F60E17A1E103}" destId="{3BBFE659-B82B-42B0-8279-CC275D441A57}" srcOrd="0" destOrd="0" parTransId="{A9EC653D-61AA-4B6C-BA39-7907C6CE8594}" sibTransId="{F672B57F-A862-46C0-9673-CE8AC4EB92FE}"/>
    <dgm:cxn modelId="{625C860C-32F7-4C62-9F7B-A5ADA94DBF38}" type="presOf" srcId="{1F0C7107-326C-48F7-9B9A-EC7A2A77322A}" destId="{607A15A1-EE5D-4682-9E89-728434D6F39C}" srcOrd="0" destOrd="0" presId="urn:microsoft.com/office/officeart/2018/2/layout/IconLabelList"/>
    <dgm:cxn modelId="{8378332C-4E1F-426B-993F-5B76AC6A4B28}" type="presOf" srcId="{3BBFE659-B82B-42B0-8279-CC275D441A57}" destId="{6B9CA41D-F42B-4FD1-B060-E2DE8E5E8122}" srcOrd="0" destOrd="0" presId="urn:microsoft.com/office/officeart/2018/2/layout/IconLabelList"/>
    <dgm:cxn modelId="{3CE1955C-09F0-4068-8457-0AE5F91D0284}" srcId="{3BE74E03-7AB2-4BEC-8229-F60E17A1E103}" destId="{1A1B7A18-ECE9-4750-B6AD-DD04D9B23959}" srcOrd="5" destOrd="0" parTransId="{9BEB43E3-C66A-481A-BD94-84446AC593A9}" sibTransId="{AE51FE81-B13F-4800-85BD-DB733A776FFB}"/>
    <dgm:cxn modelId="{BA5BF95D-E4C2-493E-AB57-71C4286DFB81}" type="presOf" srcId="{1A1B7A18-ECE9-4750-B6AD-DD04D9B23959}" destId="{2D12AC18-97EF-41EE-9D98-A26EF63CD391}" srcOrd="0" destOrd="0" presId="urn:microsoft.com/office/officeart/2018/2/layout/IconLabelList"/>
    <dgm:cxn modelId="{68C0E24F-71EF-4C33-B205-A4F9806C7D3E}" srcId="{3BE74E03-7AB2-4BEC-8229-F60E17A1E103}" destId="{F25D5DAF-E131-4096-93E7-8F1BB6CDF855}" srcOrd="2" destOrd="0" parTransId="{4DACA2AE-CC11-4DFF-B13D-E1BC8017A609}" sibTransId="{CBEF1BC5-E6BC-4A3C-9689-EC9C87614A23}"/>
    <dgm:cxn modelId="{1017F086-1B8E-4446-AE7F-33BA575A19C7}" srcId="{3BE74E03-7AB2-4BEC-8229-F60E17A1E103}" destId="{9B273BDF-3315-45FA-8821-3D873BF9A119}" srcOrd="3" destOrd="0" parTransId="{5D8BA612-DD89-4750-9260-898D18C1E420}" sibTransId="{0B6AC26D-0048-479B-9681-3186C48B4AFB}"/>
    <dgm:cxn modelId="{0547858F-646D-4215-A71C-A41249D0CF04}" type="presOf" srcId="{F25D5DAF-E131-4096-93E7-8F1BB6CDF855}" destId="{357F2663-4409-4B83-B5A4-8B113F25F100}" srcOrd="0" destOrd="0" presId="urn:microsoft.com/office/officeart/2018/2/layout/IconLabelList"/>
    <dgm:cxn modelId="{EC499B92-69F6-4D3E-A758-34AD41A32235}" srcId="{3BE74E03-7AB2-4BEC-8229-F60E17A1E103}" destId="{1F0C7107-326C-48F7-9B9A-EC7A2A77322A}" srcOrd="1" destOrd="0" parTransId="{CFB19524-D5D0-4705-AEF0-C4DC8B96F858}" sibTransId="{7C04DB38-347A-4E71-8874-E53527538E39}"/>
    <dgm:cxn modelId="{C8339AB2-359A-429D-AE8A-51914563116D}" srcId="{3BE74E03-7AB2-4BEC-8229-F60E17A1E103}" destId="{046B93D0-A80A-4C61-85D2-CEC6C3A4BF4C}" srcOrd="4" destOrd="0" parTransId="{FC8DBEDA-4EBE-41E7-9724-7F259C8DA85D}" sibTransId="{59EFCE06-D065-427D-A811-CF1B8737B003}"/>
    <dgm:cxn modelId="{C88AB8C6-DDDC-48A4-981C-CFEC494E5956}" type="presOf" srcId="{046B93D0-A80A-4C61-85D2-CEC6C3A4BF4C}" destId="{6E6222DB-01A6-49DA-B1A0-CE446B538E43}" srcOrd="0" destOrd="0" presId="urn:microsoft.com/office/officeart/2018/2/layout/IconLabelList"/>
    <dgm:cxn modelId="{AFEF18E7-BC54-4948-828F-367922FBABF0}" type="presOf" srcId="{9B273BDF-3315-45FA-8821-3D873BF9A119}" destId="{B73EEEB9-7DBF-4593-B434-29B383486264}" srcOrd="0" destOrd="0" presId="urn:microsoft.com/office/officeart/2018/2/layout/IconLabelList"/>
    <dgm:cxn modelId="{35C5AEED-C54A-4C97-AEB6-8ACF06CBD68A}" type="presOf" srcId="{3BE74E03-7AB2-4BEC-8229-F60E17A1E103}" destId="{F1827597-9567-499E-9814-10476D536C09}" srcOrd="0" destOrd="0" presId="urn:microsoft.com/office/officeart/2018/2/layout/IconLabelList"/>
    <dgm:cxn modelId="{AE88BA00-419D-4C25-9B35-74960732A532}" type="presParOf" srcId="{F1827597-9567-499E-9814-10476D536C09}" destId="{32F47601-1CBA-47C8-AEAB-530143E7DC06}" srcOrd="0" destOrd="0" presId="urn:microsoft.com/office/officeart/2018/2/layout/IconLabelList"/>
    <dgm:cxn modelId="{DB0C56D6-6F7F-4030-8891-6B2585CFAA6F}" type="presParOf" srcId="{32F47601-1CBA-47C8-AEAB-530143E7DC06}" destId="{080D0CE5-0253-49BD-8D19-7275EA7AC099}" srcOrd="0" destOrd="0" presId="urn:microsoft.com/office/officeart/2018/2/layout/IconLabelList"/>
    <dgm:cxn modelId="{24D5D293-8F40-43BF-97C9-2BD73B9EBB94}" type="presParOf" srcId="{32F47601-1CBA-47C8-AEAB-530143E7DC06}" destId="{56A0B4E7-68B2-4FA2-957F-B89F65313611}" srcOrd="1" destOrd="0" presId="urn:microsoft.com/office/officeart/2018/2/layout/IconLabelList"/>
    <dgm:cxn modelId="{470BA350-FA8F-4A6F-B6DD-A6FB3BC4DAEB}" type="presParOf" srcId="{32F47601-1CBA-47C8-AEAB-530143E7DC06}" destId="{6B9CA41D-F42B-4FD1-B060-E2DE8E5E8122}" srcOrd="2" destOrd="0" presId="urn:microsoft.com/office/officeart/2018/2/layout/IconLabelList"/>
    <dgm:cxn modelId="{80227C3E-ED94-437F-A4AE-47D7AD0EDE02}" type="presParOf" srcId="{F1827597-9567-499E-9814-10476D536C09}" destId="{8FEFEC98-FBDC-4336-9299-0777369E1E35}" srcOrd="1" destOrd="0" presId="urn:microsoft.com/office/officeart/2018/2/layout/IconLabelList"/>
    <dgm:cxn modelId="{2611E26E-BDD9-4C35-8991-415A455FD5DE}" type="presParOf" srcId="{F1827597-9567-499E-9814-10476D536C09}" destId="{9F731521-34C6-4E37-A776-4A2846AC7164}" srcOrd="2" destOrd="0" presId="urn:microsoft.com/office/officeart/2018/2/layout/IconLabelList"/>
    <dgm:cxn modelId="{AF7CB962-0649-4DCE-A166-21B1E94AAFBB}" type="presParOf" srcId="{9F731521-34C6-4E37-A776-4A2846AC7164}" destId="{75097636-F42F-4C92-A4B4-BD783230BBCF}" srcOrd="0" destOrd="0" presId="urn:microsoft.com/office/officeart/2018/2/layout/IconLabelList"/>
    <dgm:cxn modelId="{00174759-CD1E-4994-8483-A0F0377B32E1}" type="presParOf" srcId="{9F731521-34C6-4E37-A776-4A2846AC7164}" destId="{C6693AAC-4851-44CA-B243-61B9E6620B24}" srcOrd="1" destOrd="0" presId="urn:microsoft.com/office/officeart/2018/2/layout/IconLabelList"/>
    <dgm:cxn modelId="{205386C7-8753-44FE-8EFA-F904513BD5AF}" type="presParOf" srcId="{9F731521-34C6-4E37-A776-4A2846AC7164}" destId="{607A15A1-EE5D-4682-9E89-728434D6F39C}" srcOrd="2" destOrd="0" presId="urn:microsoft.com/office/officeart/2018/2/layout/IconLabelList"/>
    <dgm:cxn modelId="{F7C50B04-4FE4-4B64-8A00-DAAB1679E233}" type="presParOf" srcId="{F1827597-9567-499E-9814-10476D536C09}" destId="{A7216FF0-D05D-4AD1-8BBA-8905722DEE9B}" srcOrd="3" destOrd="0" presId="urn:microsoft.com/office/officeart/2018/2/layout/IconLabelList"/>
    <dgm:cxn modelId="{1EAC72EA-E447-41CC-9E97-F808B612FCF8}" type="presParOf" srcId="{F1827597-9567-499E-9814-10476D536C09}" destId="{71A51918-926A-4725-BD57-DFD4DA254AF4}" srcOrd="4" destOrd="0" presId="urn:microsoft.com/office/officeart/2018/2/layout/IconLabelList"/>
    <dgm:cxn modelId="{D2CFCC85-4C74-460F-AD7F-AB361F3FE146}" type="presParOf" srcId="{71A51918-926A-4725-BD57-DFD4DA254AF4}" destId="{145C9AA2-E627-4E6A-9A67-F3142C40A708}" srcOrd="0" destOrd="0" presId="urn:microsoft.com/office/officeart/2018/2/layout/IconLabelList"/>
    <dgm:cxn modelId="{2B3CD00B-7993-44E1-8E67-EDE9D4107F74}" type="presParOf" srcId="{71A51918-926A-4725-BD57-DFD4DA254AF4}" destId="{362D2D98-669E-4460-9B8B-53B9C712492B}" srcOrd="1" destOrd="0" presId="urn:microsoft.com/office/officeart/2018/2/layout/IconLabelList"/>
    <dgm:cxn modelId="{095CC5F5-C6AA-4F75-8498-27ACA1A46EDA}" type="presParOf" srcId="{71A51918-926A-4725-BD57-DFD4DA254AF4}" destId="{357F2663-4409-4B83-B5A4-8B113F25F100}" srcOrd="2" destOrd="0" presId="urn:microsoft.com/office/officeart/2018/2/layout/IconLabelList"/>
    <dgm:cxn modelId="{7311FB95-84D9-41EF-A72D-0FF8B514AA29}" type="presParOf" srcId="{F1827597-9567-499E-9814-10476D536C09}" destId="{6CEA32E8-79D0-496A-981C-30EBD4015D2F}" srcOrd="5" destOrd="0" presId="urn:microsoft.com/office/officeart/2018/2/layout/IconLabelList"/>
    <dgm:cxn modelId="{0F33D4B2-2581-4EC7-95E1-B62B0CA4BC9F}" type="presParOf" srcId="{F1827597-9567-499E-9814-10476D536C09}" destId="{5A379DB1-7ECA-4F00-A39A-F21A07E71E12}" srcOrd="6" destOrd="0" presId="urn:microsoft.com/office/officeart/2018/2/layout/IconLabelList"/>
    <dgm:cxn modelId="{8F6563FB-2C23-4C58-B78C-524BFD7B651E}" type="presParOf" srcId="{5A379DB1-7ECA-4F00-A39A-F21A07E71E12}" destId="{53F583F3-13D5-4F11-8B46-A3F9A0E09C7F}" srcOrd="0" destOrd="0" presId="urn:microsoft.com/office/officeart/2018/2/layout/IconLabelList"/>
    <dgm:cxn modelId="{909199E8-DF22-4126-B9C2-3D50C2F57A2A}" type="presParOf" srcId="{5A379DB1-7ECA-4F00-A39A-F21A07E71E12}" destId="{5052AD4A-10FF-4D32-BCFB-522C55EB4123}" srcOrd="1" destOrd="0" presId="urn:microsoft.com/office/officeart/2018/2/layout/IconLabelList"/>
    <dgm:cxn modelId="{EC4F4E93-29A8-4717-BDF3-347DCAC6CCA5}" type="presParOf" srcId="{5A379DB1-7ECA-4F00-A39A-F21A07E71E12}" destId="{B73EEEB9-7DBF-4593-B434-29B383486264}" srcOrd="2" destOrd="0" presId="urn:microsoft.com/office/officeart/2018/2/layout/IconLabelList"/>
    <dgm:cxn modelId="{CBFFD18C-F52F-43AF-9A36-849BA882EC33}" type="presParOf" srcId="{F1827597-9567-499E-9814-10476D536C09}" destId="{1719651E-7CC4-4A1F-8CC9-2FC19F7F526B}" srcOrd="7" destOrd="0" presId="urn:microsoft.com/office/officeart/2018/2/layout/IconLabelList"/>
    <dgm:cxn modelId="{734DEE1B-0781-4360-9655-78C806C4C684}" type="presParOf" srcId="{F1827597-9567-499E-9814-10476D536C09}" destId="{71A827BA-9D26-4598-AAFB-27D49FE4C0EE}" srcOrd="8" destOrd="0" presId="urn:microsoft.com/office/officeart/2018/2/layout/IconLabelList"/>
    <dgm:cxn modelId="{02810898-61A3-454D-9050-E062669146CC}" type="presParOf" srcId="{71A827BA-9D26-4598-AAFB-27D49FE4C0EE}" destId="{923D3CEA-6B07-4B52-A0CA-B882AAEE178E}" srcOrd="0" destOrd="0" presId="urn:microsoft.com/office/officeart/2018/2/layout/IconLabelList"/>
    <dgm:cxn modelId="{F654270D-BB01-4491-8A10-428C8D5536DF}" type="presParOf" srcId="{71A827BA-9D26-4598-AAFB-27D49FE4C0EE}" destId="{7637F39C-C059-491C-87A4-902E1C1E2C46}" srcOrd="1" destOrd="0" presId="urn:microsoft.com/office/officeart/2018/2/layout/IconLabelList"/>
    <dgm:cxn modelId="{943A7B60-AF28-4765-9308-6CEF1E2746E6}" type="presParOf" srcId="{71A827BA-9D26-4598-AAFB-27D49FE4C0EE}" destId="{6E6222DB-01A6-49DA-B1A0-CE446B538E43}" srcOrd="2" destOrd="0" presId="urn:microsoft.com/office/officeart/2018/2/layout/IconLabelList"/>
    <dgm:cxn modelId="{B3EE61C2-2934-4261-9F31-EB4F45F39F6C}" type="presParOf" srcId="{F1827597-9567-499E-9814-10476D536C09}" destId="{FDC123A6-BD12-4FAE-B0BF-EDF8DFF371B0}" srcOrd="9" destOrd="0" presId="urn:microsoft.com/office/officeart/2018/2/layout/IconLabelList"/>
    <dgm:cxn modelId="{1F2D6E50-2815-4FD6-BC79-175643DD010C}" type="presParOf" srcId="{F1827597-9567-499E-9814-10476D536C09}" destId="{2C0BEABC-9D83-4951-88B6-C93FD67AF750}" srcOrd="10" destOrd="0" presId="urn:microsoft.com/office/officeart/2018/2/layout/IconLabelList"/>
    <dgm:cxn modelId="{35DB8B34-0634-4471-9F17-59E5FD2A530A}" type="presParOf" srcId="{2C0BEABC-9D83-4951-88B6-C93FD67AF750}" destId="{08B07DEE-8C87-4E8B-AE1E-F7035AA962D5}" srcOrd="0" destOrd="0" presId="urn:microsoft.com/office/officeart/2018/2/layout/IconLabelList"/>
    <dgm:cxn modelId="{3EC60348-51E5-4C1D-923F-0036546D0F2A}" type="presParOf" srcId="{2C0BEABC-9D83-4951-88B6-C93FD67AF750}" destId="{22042995-B297-4CF6-8195-80C956A90B13}" srcOrd="1" destOrd="0" presId="urn:microsoft.com/office/officeart/2018/2/layout/IconLabelList"/>
    <dgm:cxn modelId="{FD2F01B9-9AD6-4FE8-8A4C-B8828161431D}" type="presParOf" srcId="{2C0BEABC-9D83-4951-88B6-C93FD67AF750}" destId="{2D12AC18-97EF-41EE-9D98-A26EF63CD39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D0CE5-0253-49BD-8D19-7275EA7AC099}">
      <dsp:nvSpPr>
        <dsp:cNvPr id="0" name=""/>
        <dsp:cNvSpPr/>
      </dsp:nvSpPr>
      <dsp:spPr>
        <a:xfrm>
          <a:off x="1074721" y="255349"/>
          <a:ext cx="631230" cy="631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CA41D-F42B-4FD1-B060-E2DE8E5E8122}">
      <dsp:nvSpPr>
        <dsp:cNvPr id="0" name=""/>
        <dsp:cNvSpPr/>
      </dsp:nvSpPr>
      <dsp:spPr>
        <a:xfrm>
          <a:off x="688969" y="1107900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 minimum </a:t>
          </a:r>
          <a:r>
            <a:rPr lang="en-US" sz="1100" b="1" i="0" kern="1200"/>
            <a:t>common standards</a:t>
          </a:r>
          <a:r>
            <a:rPr lang="en-US" sz="1100" b="0" i="0" kern="1200"/>
            <a:t> defining the role of National Focal Point</a:t>
          </a:r>
          <a:endParaRPr lang="en-US" sz="1100" kern="1200"/>
        </a:p>
      </dsp:txBody>
      <dsp:txXfrm>
        <a:off x="688969" y="1107900"/>
        <a:ext cx="1402734" cy="561093"/>
      </dsp:txXfrm>
    </dsp:sp>
    <dsp:sp modelId="{75097636-F42F-4C92-A4B4-BD783230BBCF}">
      <dsp:nvSpPr>
        <dsp:cNvPr id="0" name=""/>
        <dsp:cNvSpPr/>
      </dsp:nvSpPr>
      <dsp:spPr>
        <a:xfrm>
          <a:off x="2722934" y="255349"/>
          <a:ext cx="631230" cy="631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A15A1-EE5D-4682-9E89-728434D6F39C}">
      <dsp:nvSpPr>
        <dsp:cNvPr id="0" name=""/>
        <dsp:cNvSpPr/>
      </dsp:nvSpPr>
      <dsp:spPr>
        <a:xfrm>
          <a:off x="2337182" y="1107900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Successful </a:t>
          </a:r>
          <a:r>
            <a:rPr lang="en-US" sz="1100" b="1" i="0" kern="1200"/>
            <a:t>implementation of the EU4Health </a:t>
          </a:r>
          <a:r>
            <a:rPr lang="en-US" sz="1100" b="0" i="0" kern="1200"/>
            <a:t>Programme at national level</a:t>
          </a:r>
          <a:endParaRPr lang="en-US" sz="1100" kern="1200"/>
        </a:p>
      </dsp:txBody>
      <dsp:txXfrm>
        <a:off x="2337182" y="1107900"/>
        <a:ext cx="1402734" cy="561093"/>
      </dsp:txXfrm>
    </dsp:sp>
    <dsp:sp modelId="{145C9AA2-E627-4E6A-9A67-F3142C40A708}">
      <dsp:nvSpPr>
        <dsp:cNvPr id="0" name=""/>
        <dsp:cNvSpPr/>
      </dsp:nvSpPr>
      <dsp:spPr>
        <a:xfrm>
          <a:off x="4371147" y="255349"/>
          <a:ext cx="631230" cy="631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F2663-4409-4B83-B5A4-8B113F25F100}">
      <dsp:nvSpPr>
        <dsp:cNvPr id="0" name=""/>
        <dsp:cNvSpPr/>
      </dsp:nvSpPr>
      <dsp:spPr>
        <a:xfrm>
          <a:off x="3985395" y="1107900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Set shared </a:t>
          </a:r>
          <a:r>
            <a:rPr lang="en-US" sz="1100" b="1" i="0" kern="1200"/>
            <a:t>long-term goals and sustainable strategy</a:t>
          </a:r>
          <a:endParaRPr lang="en-US" sz="1100" kern="1200"/>
        </a:p>
      </dsp:txBody>
      <dsp:txXfrm>
        <a:off x="3985395" y="1107900"/>
        <a:ext cx="1402734" cy="561093"/>
      </dsp:txXfrm>
    </dsp:sp>
    <dsp:sp modelId="{53F583F3-13D5-4F11-8B46-A3F9A0E09C7F}">
      <dsp:nvSpPr>
        <dsp:cNvPr id="0" name=""/>
        <dsp:cNvSpPr/>
      </dsp:nvSpPr>
      <dsp:spPr>
        <a:xfrm>
          <a:off x="1074721" y="2019677"/>
          <a:ext cx="631230" cy="6312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EEEB9-7DBF-4593-B434-29B383486264}">
      <dsp:nvSpPr>
        <dsp:cNvPr id="0" name=""/>
        <dsp:cNvSpPr/>
      </dsp:nvSpPr>
      <dsp:spPr>
        <a:xfrm>
          <a:off x="688969" y="2872228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 structured </a:t>
          </a:r>
          <a:r>
            <a:rPr lang="en-US" sz="1100" b="1" i="0" kern="1200"/>
            <a:t>synergy among NFPs</a:t>
          </a:r>
          <a:endParaRPr lang="en-US" sz="1100" kern="1200"/>
        </a:p>
      </dsp:txBody>
      <dsp:txXfrm>
        <a:off x="688969" y="2872228"/>
        <a:ext cx="1402734" cy="561093"/>
      </dsp:txXfrm>
    </dsp:sp>
    <dsp:sp modelId="{923D3CEA-6B07-4B52-A0CA-B882AAEE178E}">
      <dsp:nvSpPr>
        <dsp:cNvPr id="0" name=""/>
        <dsp:cNvSpPr/>
      </dsp:nvSpPr>
      <dsp:spPr>
        <a:xfrm>
          <a:off x="2722934" y="2019677"/>
          <a:ext cx="631230" cy="6312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222DB-01A6-49DA-B1A0-CE446B538E43}">
      <dsp:nvSpPr>
        <dsp:cNvPr id="0" name=""/>
        <dsp:cNvSpPr/>
      </dsp:nvSpPr>
      <dsp:spPr>
        <a:xfrm>
          <a:off x="2337182" y="2872228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Increased </a:t>
          </a:r>
          <a:r>
            <a:rPr lang="en-US" sz="1100" b="1" i="0" kern="1200"/>
            <a:t>sustainability of health systems</a:t>
          </a:r>
          <a:endParaRPr lang="en-US" sz="1100" kern="1200"/>
        </a:p>
      </dsp:txBody>
      <dsp:txXfrm>
        <a:off x="2337182" y="2872228"/>
        <a:ext cx="1402734" cy="561093"/>
      </dsp:txXfrm>
    </dsp:sp>
    <dsp:sp modelId="{08B07DEE-8C87-4E8B-AE1E-F7035AA962D5}">
      <dsp:nvSpPr>
        <dsp:cNvPr id="0" name=""/>
        <dsp:cNvSpPr/>
      </dsp:nvSpPr>
      <dsp:spPr>
        <a:xfrm>
          <a:off x="4371147" y="2019677"/>
          <a:ext cx="631230" cy="6312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2AC18-97EF-41EE-9D98-A26EF63CD391}">
      <dsp:nvSpPr>
        <dsp:cNvPr id="0" name=""/>
        <dsp:cNvSpPr/>
      </dsp:nvSpPr>
      <dsp:spPr>
        <a:xfrm>
          <a:off x="3985395" y="2872228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Better </a:t>
          </a:r>
          <a:r>
            <a:rPr lang="en-US" sz="1100" b="1" i="0" kern="1200"/>
            <a:t>use of the new areas and instruments</a:t>
          </a:r>
          <a:r>
            <a:rPr lang="en-US" sz="1100" b="0" i="0" kern="1200"/>
            <a:t> </a:t>
          </a:r>
          <a:r>
            <a:rPr lang="en-US" sz="1100" b="1" i="0" kern="1200"/>
            <a:t>of the EU4Health </a:t>
          </a:r>
          <a:r>
            <a:rPr lang="en-US" sz="1100" b="0" i="0" kern="1200"/>
            <a:t>Programme</a:t>
          </a:r>
          <a:endParaRPr lang="en-US" sz="1100" kern="1200"/>
        </a:p>
      </dsp:txBody>
      <dsp:txXfrm>
        <a:off x="3985395" y="2872228"/>
        <a:ext cx="1402734" cy="56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31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25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f8f5fd6d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ff8f5fd6d3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ff8f5fd6d3_1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27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8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27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39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19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2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66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2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39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95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16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08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42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75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582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86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124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8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632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10454" y="3558882"/>
            <a:ext cx="7390142" cy="66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WEBINAR </a:t>
            </a: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9199" y="4714976"/>
            <a:ext cx="3540475" cy="207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87783" y="4388950"/>
            <a:ext cx="2789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13.06.2023</a:t>
            </a:r>
            <a:endParaRPr sz="4000" b="0" i="0" u="none" strike="noStrike" cap="none" dirty="0">
              <a:solidFill>
                <a:srgbClr val="007F8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46246F-E43B-A3E8-2568-970C2ACCE39C}"/>
              </a:ext>
            </a:extLst>
          </p:cNvPr>
          <p:cNvSpPr txBox="1"/>
          <p:nvPr/>
        </p:nvSpPr>
        <p:spPr>
          <a:xfrm>
            <a:off x="207394" y="767078"/>
            <a:ext cx="82300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</a:rPr>
              <a:t>JA NFP4Health NFP Profile – How it should be designed and how to cooperate together through a community</a:t>
            </a:r>
            <a:endParaRPr lang="en-US" sz="40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50" y="739025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OBJECTIVES</a:t>
            </a:r>
            <a:endParaRPr lang="it-IT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Google Shape;176;gff8f5fd6d3_1_59">
            <a:extLst>
              <a:ext uri="{FF2B5EF4-FFF2-40B4-BE49-F238E27FC236}">
                <a16:creationId xmlns:a16="http://schemas.microsoft.com/office/drawing/2014/main" id="{F1B22CC9-BE61-B0C4-F68F-52B73EB64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738306"/>
              </p:ext>
            </p:extLst>
          </p:nvPr>
        </p:nvGraphicFramePr>
        <p:xfrm>
          <a:off x="110834" y="1513816"/>
          <a:ext cx="8922330" cy="4389030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446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09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DEFINE SPECIFIC NEEDS OF THE NFP</a:t>
                      </a:r>
                      <a:endParaRPr sz="1400" u="none" strike="noStrike" cap="none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Training and information beyond the Work Programme by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HaDEA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; more direct contact with EU Funding Programmes Representatives; Upskilling and reskilling of HR resources required; Knowledge of tools available and programme structure.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3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Raleway" pitchFamily="2" charset="0"/>
                        </a:rPr>
                        <a:t>DEFINE THE RELATED SPECIFIC OBJECTIVES</a:t>
                      </a:r>
                      <a:endParaRPr sz="1800" b="1" u="none" strike="noStrike" cap="none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Inform properly and facilitate applicants with accurate info, knowledge of EU Health Programmes, partners’ search to increase the number of successful proposals; Support the EU4Health implementation; Facilitate health policies uptake.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DEFINE THE TARGET TO ADDRESS FOR EACH SPECIFIC OBJECTIVE</a:t>
                      </a:r>
                      <a:endParaRPr sz="18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Funding bodies: EC (DG, Agencies).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fontAlgn="base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Governmental bodies (e.g., Ministries of Health etc.).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fontAlgn="base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National applicants.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fontAlgn="base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Health ecosystems.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fontAlgn="base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Policymakers (EU/national/regional).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Google Shape;166;gff8f5fd6d3_1_47">
            <a:extLst>
              <a:ext uri="{FF2B5EF4-FFF2-40B4-BE49-F238E27FC236}">
                <a16:creationId xmlns:a16="http://schemas.microsoft.com/office/drawing/2014/main" id="{9E6AFAB8-F4AA-5A75-1F01-57B06721FB3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6891" y="27466"/>
            <a:ext cx="2847108" cy="1396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2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50" y="739025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ACTIONS &amp; INSTRUMENTS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oogle Shape;198;gff8f5fd6d3_1_80">
            <a:extLst>
              <a:ext uri="{FF2B5EF4-FFF2-40B4-BE49-F238E27FC236}">
                <a16:creationId xmlns:a16="http://schemas.microsoft.com/office/drawing/2014/main" id="{D43B71D0-72BA-A963-4638-4A276696C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411190"/>
              </p:ext>
            </p:extLst>
          </p:nvPr>
        </p:nvGraphicFramePr>
        <p:xfrm>
          <a:off x="231795" y="1915207"/>
          <a:ext cx="8680408" cy="4206150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434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SUGGESTED ACTIONS AND INSTRUMENTS FOR SYNERGIES/NETWORKING 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Networking.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Training for communication and dissemination.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Training for capacity building.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Training modules for NFPs (e.g., videos training short based on QA).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Tailored materials.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SUGGESTED ACTIONS AND INSTRUMENTS FOR CAPACITY BUILDING</a:t>
                      </a:r>
                      <a:endParaRPr sz="1800" b="1" u="none" strike="noStrike" cap="none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Training for EU project management and design, finance, project design, etc.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Training of training approach (e.g., best practices development).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Informal and practical training.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SUGGESTED ACTIONS AND INSTRUMENTS FOR TOOLS AND SERVICES (CROSS-PROGRAMME COLLABORATION)</a:t>
                      </a:r>
                      <a:endParaRPr sz="1800" b="1" u="none" strike="noStrike" cap="none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Common application/joint cloud server to share documents.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Mapping of EU Programs.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Receiving news and updates.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D0470B0-B45C-44C2-13FF-045B4C68E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72" y="415636"/>
            <a:ext cx="1679481" cy="16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ff8f5fd6d3_1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ff8f5fd6d3_1_90"/>
          <p:cNvSpPr/>
          <p:nvPr/>
        </p:nvSpPr>
        <p:spPr>
          <a:xfrm>
            <a:off x="1043608" y="6212071"/>
            <a:ext cx="296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7" name="Google Shape;207;gff8f5fd6d3_1_90"/>
          <p:cNvPicPr preferRelativeResize="0"/>
          <p:nvPr/>
        </p:nvPicPr>
        <p:blipFill rotWithShape="1">
          <a:blip r:embed="rId4">
            <a:alphaModFix/>
          </a:blip>
          <a:srcRect l="4996" t="24975" r="86779" b="32060"/>
          <a:stretch/>
        </p:blipFill>
        <p:spPr>
          <a:xfrm>
            <a:off x="387783" y="6212070"/>
            <a:ext cx="575580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ff8f5fd6d3_1_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3999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ff8f5fd6d3_1_90"/>
          <p:cNvSpPr txBox="1"/>
          <p:nvPr/>
        </p:nvSpPr>
        <p:spPr>
          <a:xfrm>
            <a:off x="387783" y="3060700"/>
            <a:ext cx="82608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7F8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-36513" y="980728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National Focal Point IDENTIKIT CARD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 descr="Eea national id card: che cos'è? - The Wom Trav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1739934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50" y="739025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REPORT WORKSHOP N. 1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AC7F5B-C7A7-0991-2EA1-E49B04BEF433}"/>
              </a:ext>
            </a:extLst>
          </p:cNvPr>
          <p:cNvSpPr txBox="1"/>
          <p:nvPr/>
        </p:nvSpPr>
        <p:spPr>
          <a:xfrm>
            <a:off x="289034" y="1759124"/>
            <a:ext cx="469286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Profile required to deliver the following activities in charge of NFPs: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 err="1">
                <a:solidFill>
                  <a:srgbClr val="323232"/>
                </a:solidFill>
                <a:latin typeface="Calibri" panose="020F0502020204030204" pitchFamily="34" charset="0"/>
              </a:rPr>
              <a:t>Provide</a:t>
            </a:r>
            <a:r>
              <a:rPr lang="it-IT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 </a:t>
            </a:r>
            <a:r>
              <a:rPr lang="it-IT" sz="1600" b="0" i="0" u="none" strike="noStrike" baseline="0" dirty="0" err="1">
                <a:solidFill>
                  <a:srgbClr val="323232"/>
                </a:solidFill>
                <a:latin typeface="Calibri" panose="020F0502020204030204" pitchFamily="34" charset="0"/>
              </a:rPr>
              <a:t>professional</a:t>
            </a:r>
            <a:r>
              <a:rPr lang="it-IT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 support services for national </a:t>
            </a:r>
            <a:r>
              <a:rPr lang="it-IT" sz="1600" b="0" i="0" u="none" strike="noStrike" baseline="0" dirty="0" err="1">
                <a:solidFill>
                  <a:srgbClr val="323232"/>
                </a:solidFill>
                <a:latin typeface="Calibri" panose="020F0502020204030204" pitchFamily="34" charset="0"/>
              </a:rPr>
              <a:t>applicants</a:t>
            </a:r>
            <a:r>
              <a:rPr lang="it-IT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Promote HP through the dissemination of its results and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Sharing knowledge and good practices among MS and within their national health community 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Support the Commission’s implementing services in monitoring the implementation of the actions under the HP 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Submit available information on the implementation and impact of the </a:t>
            </a:r>
            <a:r>
              <a:rPr lang="en-US" sz="1600" b="0" i="0" u="none" strike="noStrike" baseline="0" dirty="0" err="1">
                <a:solidFill>
                  <a:srgbClr val="323232"/>
                </a:solidFill>
                <a:latin typeface="Calibri" panose="020F0502020204030204" pitchFamily="34" charset="0"/>
              </a:rPr>
              <a:t>Programme</a:t>
            </a: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 to national bodies 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Contribute to the implementation of the </a:t>
            </a:r>
            <a:r>
              <a:rPr lang="en-US" sz="1600" b="0" i="0" u="none" strike="noStrike" baseline="0" dirty="0" err="1">
                <a:solidFill>
                  <a:srgbClr val="323232"/>
                </a:solidFill>
                <a:latin typeface="Calibri" panose="020F0502020204030204" pitchFamily="34" charset="0"/>
              </a:rPr>
              <a:t>Programme</a:t>
            </a:r>
            <a:r>
              <a:rPr lang="en-US" sz="1600" b="0" i="0" u="none" strike="noStrike" baseline="0" dirty="0">
                <a:solidFill>
                  <a:srgbClr val="323232"/>
                </a:solidFill>
                <a:latin typeface="Calibri" panose="020F0502020204030204" pitchFamily="34" charset="0"/>
              </a:rPr>
              <a:t> through regular cooperation with the Commission’s implementing services 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oogle Shape;129;p3" descr="EL IDENTIKIT.">
            <a:extLst>
              <a:ext uri="{FF2B5EF4-FFF2-40B4-BE49-F238E27FC236}">
                <a16:creationId xmlns:a16="http://schemas.microsoft.com/office/drawing/2014/main" id="{3179DC4D-3E53-D016-FA1E-6092AA67339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4321" y="1967404"/>
            <a:ext cx="3906257" cy="356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Immagine che contiene schermata, testo, Elementi grafici, Caratter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 descr="Immagine che contiene testo, schermata, Carattere, algeb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49" y="486197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REPORT WORKSHOP N. 1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153;gff8f5fd6d3_1_34">
            <a:extLst>
              <a:ext uri="{FF2B5EF4-FFF2-40B4-BE49-F238E27FC236}">
                <a16:creationId xmlns:a16="http://schemas.microsoft.com/office/drawing/2014/main" id="{681B6129-F8C5-A839-157D-7931718C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227553"/>
              </p:ext>
            </p:extLst>
          </p:nvPr>
        </p:nvGraphicFramePr>
        <p:xfrm>
          <a:off x="241958" y="1233158"/>
          <a:ext cx="8744166" cy="4650833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310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EXPERIENCE AND DEGREES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Need to define the </a:t>
                      </a:r>
                      <a:r>
                        <a:rPr lang="en-US" sz="1400" b="1" u="none" strike="noStrike" dirty="0">
                          <a:effectLst/>
                          <a:latin typeface="Raleway" pitchFamily="2" charset="0"/>
                        </a:rPr>
                        <a:t>teamwork concept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. Specifically, the need of a team of multidisciplinary experience was highlighted: number of people, years of experience,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The </a:t>
                      </a:r>
                      <a:r>
                        <a:rPr lang="en-US" sz="1400" b="1" u="none" strike="noStrike" dirty="0">
                          <a:effectLst/>
                          <a:latin typeface="Raleway" pitchFamily="2" charset="0"/>
                        </a:rPr>
                        <a:t>team approach 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could help in the different activities, like: </a:t>
                      </a: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Project Management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, EU system, International Experience, </a:t>
                      </a: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Experience in Health, Public Law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 (EU), Synergies creator, Political Sciences, Sociological Sciences, Medical/Health, International Studies, </a:t>
                      </a: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Economic and Financial Management</a:t>
                      </a:r>
                      <a:endParaRPr sz="1400" u="sng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Info days; Hubs and focus groups organized per health topics; Thematic workshops to inform about synergies; Exchange of best/good practices; Joint events, meetings, and projects; Tailored activities to each group/target.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TECHNICAL SKILLS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A solid knowledge of health system (regional, national, work program) together with project Management and Financing Legal skills (EU laws and policies). 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analytical and communication skills (for communication, events organization).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Language skills (also technical) / language literacy IT skills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2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Full circle approach (collection of data from the territory, further analysis and feedback back to the territory); Exchange of best practices to be adapted in the local areas.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06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Immagine che contiene schermata, testo, Elementi grafici, Caratter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 descr="Immagine che contiene testo, schermata, Carattere, algeb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49" y="486197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REPORT WORKSHOP N. 1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153;gff8f5fd6d3_1_34">
            <a:extLst>
              <a:ext uri="{FF2B5EF4-FFF2-40B4-BE49-F238E27FC236}">
                <a16:creationId xmlns:a16="http://schemas.microsoft.com/office/drawing/2014/main" id="{681B6129-F8C5-A839-157D-7931718C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0929"/>
              </p:ext>
            </p:extLst>
          </p:nvPr>
        </p:nvGraphicFramePr>
        <p:xfrm>
          <a:off x="241958" y="1233158"/>
          <a:ext cx="8744166" cy="4912839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311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Raleway" pitchFamily="2" charset="0"/>
                        </a:rPr>
                        <a:t>SOFT SKILLS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strike="noStrike" dirty="0">
                          <a:effectLst/>
                          <a:latin typeface="Raleway" pitchFamily="2" charset="0"/>
                        </a:rPr>
                        <a:t>Communication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: Networking, Stakeholders engagement, search skills to find information, “Translation” skills (able to translate docs and transfer info to different targets and language), Negotiation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strike="noStrike" dirty="0">
                          <a:effectLst/>
                          <a:latin typeface="Raleway" pitchFamily="2" charset="0"/>
                        </a:rPr>
                        <a:t>Organizational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: Capacity of guiding stakeholders, Analytical, Communication, Interpretation, Organization and Time Management, Networking, Relationships builder, Strategic thinkers, Coaching, Negotiation.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strike="noStrike" dirty="0">
                          <a:effectLst/>
                          <a:latin typeface="Raleway" pitchFamily="2" charset="0"/>
                        </a:rPr>
                        <a:t>Transparency</a:t>
                      </a: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: Neutral approach, Being diplomatic</a:t>
                      </a:r>
                      <a:endParaRPr sz="1400" u="sng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2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Info days; Hubs and focus groups organized per health topics; Thematic workshops to inform about synergies; Exchange of best/good practices; Joint events, meetings, and projects; Tailored activities to each group/target.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A NFP PERSON IS…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1600" u="none" strike="noStrike" dirty="0">
                          <a:effectLst/>
                          <a:latin typeface="Raleway" pitchFamily="2" charset="0"/>
                        </a:rPr>
                        <a:t>Curious – Updated - Results Oriented – Flexible - Resilient, Communicative - Easy comprehensive – Pragmatic - </a:t>
                      </a:r>
                      <a:r>
                        <a:rPr lang="en-US" sz="1600" b="1" u="none" strike="noStrike" dirty="0">
                          <a:effectLst/>
                          <a:latin typeface="Raleway" pitchFamily="2" charset="0"/>
                        </a:rPr>
                        <a:t>Capacity of engage policy makers </a:t>
                      </a:r>
                      <a:r>
                        <a:rPr lang="en-US" sz="1600" u="none" strike="noStrike" dirty="0">
                          <a:effectLst/>
                          <a:latin typeface="Raleway" pitchFamily="2" charset="0"/>
                        </a:rPr>
                        <a:t>- Capacity of teamworking, Leadership - training skills - Listening, good connections - ability to attract people and be an </a:t>
                      </a:r>
                      <a:r>
                        <a:rPr lang="en-US" sz="1600" b="1" u="none" strike="noStrike" dirty="0">
                          <a:effectLst/>
                          <a:latin typeface="Raleway" pitchFamily="2" charset="0"/>
                        </a:rPr>
                        <a:t>influencer</a:t>
                      </a:r>
                      <a:r>
                        <a:rPr lang="en-US" sz="1600" u="none" strike="noStrike" dirty="0">
                          <a:effectLst/>
                          <a:latin typeface="Raleway" pitchFamily="2" charset="0"/>
                        </a:rPr>
                        <a:t>  - Supportive -  Proactive</a:t>
                      </a:r>
                      <a:endParaRPr sz="16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2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Full circle approach (collection of data from the territory, further analysis and feedback back to the territory); Exchange of best practices to be adapted in the local areas.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oogle Shape;227;p8">
            <a:extLst>
              <a:ext uri="{FF2B5EF4-FFF2-40B4-BE49-F238E27FC236}">
                <a16:creationId xmlns:a16="http://schemas.microsoft.com/office/drawing/2014/main" id="{471B598E-E0B9-23CC-F83E-0B69878A4C3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4492" y="1233158"/>
            <a:ext cx="5631632" cy="250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19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Immagine che contiene schermata, testo, Elementi grafici, Caratter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 descr="Immagine che contiene testo, schermata, Carattere, algeb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49" y="486197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REPORT WORKSHOP N. 1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153;gff8f5fd6d3_1_34">
            <a:extLst>
              <a:ext uri="{FF2B5EF4-FFF2-40B4-BE49-F238E27FC236}">
                <a16:creationId xmlns:a16="http://schemas.microsoft.com/office/drawing/2014/main" id="{681B6129-F8C5-A839-157D-7931718C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686026"/>
              </p:ext>
            </p:extLst>
          </p:nvPr>
        </p:nvGraphicFramePr>
        <p:xfrm>
          <a:off x="241958" y="1233158"/>
          <a:ext cx="8744166" cy="4685127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310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Raleway" pitchFamily="2" charset="0"/>
                        </a:rPr>
                        <a:t>NICE TO HAVE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u="none" strike="noStrike" dirty="0">
                        <a:effectLst/>
                        <a:latin typeface="Raleway" pitchFamily="2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o </a:t>
                      </a: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Legal background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o Having participated in EU projects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o </a:t>
                      </a: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Match makers (calls + interest)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o Able to think, understand and act quickly</a:t>
                      </a:r>
                      <a:endParaRPr sz="1400" b="1" u="sng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Info days; Hubs and focus groups organized per health topics; Thematic workshops to inform about synergies; Exchange of best/good practices; Joint events, meetings, and projects; Tailored activities to each group/target.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2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Full circle approach (collection of data from the territory, further analysis and feedback back to the territory); Exchange of best practices to be adapted in the local areas.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oogle Shape;172;g1643c06e728_0_5">
            <a:extLst>
              <a:ext uri="{FF2B5EF4-FFF2-40B4-BE49-F238E27FC236}">
                <a16:creationId xmlns:a16="http://schemas.microsoft.com/office/drawing/2014/main" id="{278C527F-B9EC-8157-9977-84CF5D95AF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1527" r="39196" b="10383"/>
          <a:stretch/>
        </p:blipFill>
        <p:spPr>
          <a:xfrm>
            <a:off x="3362207" y="1245002"/>
            <a:ext cx="5123277" cy="32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50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Immagine che contiene schermata, testo, Elementi grafici, Caratter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 descr="Immagine che contiene testo, schermata, Carattere, algeb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49" y="486197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REPORT WORKSHOP N. 1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153;gff8f5fd6d3_1_34">
            <a:extLst>
              <a:ext uri="{FF2B5EF4-FFF2-40B4-BE49-F238E27FC236}">
                <a16:creationId xmlns:a16="http://schemas.microsoft.com/office/drawing/2014/main" id="{681B6129-F8C5-A839-157D-7931718C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963849"/>
              </p:ext>
            </p:extLst>
          </p:nvPr>
        </p:nvGraphicFramePr>
        <p:xfrm>
          <a:off x="241958" y="1233158"/>
          <a:ext cx="8744166" cy="4650833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310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Raleway" pitchFamily="2" charset="0"/>
                        </a:rPr>
                        <a:t>RESPONSABILITIES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Role and responsibilities of the NFP: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Role of NFP is different in the EU Countries </a:t>
                      </a: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(depending on roles, duties, responsibilities)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Transfer of information and synergies,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 and Dissemination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train and to have good relations with the stakeholders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Managing/Organization events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the EU project applications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the Implementation of EU4Health priorities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Build a network and share info in both directions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Remember that a NFP person is not a NFP only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Cooperate with other NFPs to learn </a:t>
                      </a:r>
                      <a:r>
                        <a:rPr lang="en-US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endParaRPr lang="en-US" sz="1400" b="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Info days; Hubs and focus groups organized per health topics; Thematic workshops to inform about synergies; Exchange of best/good practices; Joint events, meetings, and projects; Tailored activities to each group/target.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2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Full circle approach (collection of data from the territory, further analysis and feedback back to the territory); Exchange of best practices to be adapted in the local areas.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Imágenes de Roles And Responsibilities: descubre bancos de fotos,  ilustraciones, vectores y vídeos de 6,025 | Adobe Stock">
            <a:extLst>
              <a:ext uri="{FF2B5EF4-FFF2-40B4-BE49-F238E27FC236}">
                <a16:creationId xmlns:a16="http://schemas.microsoft.com/office/drawing/2014/main" id="{B0F3C115-DAD4-83BD-5A99-3A55EFC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7" y="3825277"/>
            <a:ext cx="3088071" cy="20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4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Immagine che contiene schermata, testo, Elementi grafici, Caratter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 descr="Immagine che contiene testo, schermata, Carattere, algeb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50" y="739025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i="0" u="none" strike="noStrike" cap="none" dirty="0">
                <a:solidFill>
                  <a:srgbClr val="007F8F"/>
                </a:solidFill>
                <a:latin typeface="Raleway"/>
                <a:sym typeface="Raleway"/>
              </a:rPr>
              <a:t>REPORT WORKSHOP N. 2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AF9BEF91-777E-C428-D299-62490337F1E6}"/>
              </a:ext>
            </a:extLst>
          </p:cNvPr>
          <p:cNvSpPr txBox="1"/>
          <p:nvPr/>
        </p:nvSpPr>
        <p:spPr>
          <a:xfrm>
            <a:off x="1263508" y="1403528"/>
            <a:ext cx="7390142" cy="66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The organization model of NFPs</a:t>
            </a:r>
            <a:endParaRPr lang="en-US" sz="3600" b="0" i="0" u="none" strike="noStrike" cap="none" dirty="0">
              <a:solidFill>
                <a:srgbClr val="007F8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Google Shape;131;gff8f5fd6d3_1_5" descr="Immagine che contiene cerchio, clipart&#10;&#10;Descrizione generata automaticamente">
            <a:extLst>
              <a:ext uri="{FF2B5EF4-FFF2-40B4-BE49-F238E27FC236}">
                <a16:creationId xmlns:a16="http://schemas.microsoft.com/office/drawing/2014/main" id="{6F5AA017-39F2-DAAA-13A5-273B80B482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8775" y="2070379"/>
            <a:ext cx="2717275" cy="27172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29;gff8f5fd6d3_1_5">
            <a:extLst>
              <a:ext uri="{FF2B5EF4-FFF2-40B4-BE49-F238E27FC236}">
                <a16:creationId xmlns:a16="http://schemas.microsoft.com/office/drawing/2014/main" id="{5B3B4B96-22B9-3248-7699-F0839C6B6375}"/>
              </a:ext>
            </a:extLst>
          </p:cNvPr>
          <p:cNvGraphicFramePr/>
          <p:nvPr/>
        </p:nvGraphicFramePr>
        <p:xfrm>
          <a:off x="0" y="2023813"/>
          <a:ext cx="6077100" cy="368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307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Immagine che contiene schermata, testo, Elementi grafici, Caratter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" descr="Immagine che contiene testo, schermata, Carattere, algeb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4997" t="24973" r="86779" b="32061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0350" y="739025"/>
            <a:ext cx="81633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1" dirty="0">
                <a:solidFill>
                  <a:srgbClr val="007F8F"/>
                </a:solidFill>
                <a:latin typeface="Raleway"/>
                <a:ea typeface="Arial"/>
                <a:cs typeface="Arial"/>
                <a:sym typeface="Raleway"/>
              </a:rPr>
              <a:t>ECOSYSTEMS/STAKEHOLDERS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153;gff8f5fd6d3_1_34">
            <a:extLst>
              <a:ext uri="{FF2B5EF4-FFF2-40B4-BE49-F238E27FC236}">
                <a16:creationId xmlns:a16="http://schemas.microsoft.com/office/drawing/2014/main" id="{681B6129-F8C5-A839-157D-7931718C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733190"/>
              </p:ext>
            </p:extLst>
          </p:nvPr>
        </p:nvGraphicFramePr>
        <p:xfrm>
          <a:off x="199917" y="1444846"/>
          <a:ext cx="8744166" cy="4852006"/>
        </p:xfrm>
        <a:graphic>
          <a:graphicData uri="http://schemas.openxmlformats.org/drawingml/2006/table">
            <a:tbl>
              <a:tblPr>
                <a:noFill/>
                <a:tableStyleId>{BC216BBC-6247-43E4-8042-C8438354C26F}</a:tableStyleId>
              </a:tblPr>
              <a:tblGrid>
                <a:gridCol w="4372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TYPES OF STAKEHOLDERS/ECOSYSTEMS TO INVOLVE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Funding Institutions; Policy Makers and Public/Governing Bodies; National Care Services, Hospitals, Local Health Authorities; Universities and Research Organizations; NGOs, Professional and Patient Organizations; Industry players 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CO-DESIGN PROCESS (HOW THEY CAN WORK TOGETHER)</a:t>
                      </a:r>
                      <a:endParaRPr sz="1400" b="1" u="none" strike="noStrike" cap="none" dirty="0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Info days; Hubs and focus groups organized per health topics; Thematic workshops to inform about synergies; Exchange of best/good practices; Joint events, meetings, and projects; Tailored activities to each group/target.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NEW SYNERGIES WITH OTHER EU FUNDING PROGRAMMES</a:t>
                      </a:r>
                      <a:endParaRPr sz="1400" b="1" u="none" strike="noStrike" cap="none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Cooperation with other NFPs and NCPs (with regular meetings, platforms to exchange information).</a:t>
                      </a:r>
                      <a:endParaRPr lang="it-IT" sz="1400" u="none" strike="noStrike" dirty="0">
                        <a:effectLst/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2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highlight>
                            <a:srgbClr val="A2C4C9"/>
                          </a:highlight>
                          <a:latin typeface="Raleway" pitchFamily="2" charset="0"/>
                        </a:rPr>
                        <a:t>CAPACITY OF TRANSFER TO THE LOCAL TERRITORY</a:t>
                      </a:r>
                      <a:endParaRPr sz="1400" b="1" u="none" strike="noStrike" cap="none">
                        <a:highlight>
                          <a:srgbClr val="A2C4C9"/>
                        </a:highlight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Full circle approach (collection of data from the territory, further analysis and feedback back to the territory); Exchange of best practices to be adapted in the local areas.</a:t>
                      </a:r>
                      <a:endParaRPr sz="1400" u="none" strike="noStrike" cap="none" dirty="0">
                        <a:latin typeface="Raleway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2C4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F8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oogle Shape;142;gff8f5fd6d3_1_20">
            <a:extLst>
              <a:ext uri="{FF2B5EF4-FFF2-40B4-BE49-F238E27FC236}">
                <a16:creationId xmlns:a16="http://schemas.microsoft.com/office/drawing/2014/main" id="{F73FB2A1-A5E8-671F-25FD-26559E0201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7268" t="3175" r="21925"/>
          <a:stretch/>
        </p:blipFill>
        <p:spPr>
          <a:xfrm>
            <a:off x="7523018" y="0"/>
            <a:ext cx="1421065" cy="1560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296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1358</Words>
  <Application>Microsoft Office PowerPoint</Application>
  <PresentationFormat>Presentazione su schermo (4:3)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Raleway</vt:lpstr>
      <vt:lpstr>Arial</vt:lpstr>
      <vt:lpstr>Calibri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Sara Canella</cp:lastModifiedBy>
  <cp:revision>12</cp:revision>
  <dcterms:created xsi:type="dcterms:W3CDTF">2022-05-12T13:57:03Z</dcterms:created>
  <dcterms:modified xsi:type="dcterms:W3CDTF">2023-06-12T12:30:22Z</dcterms:modified>
</cp:coreProperties>
</file>